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xmlns="" id="{F487CB34-AE46-4E82-9712-D94DD97D7923}"/>
              </a:ext>
            </a:extLst>
          </p:cNvPr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xmlns="" id="{00CCA06C-EDEE-4C43-8C79-8534F82C5471}"/>
              </a:ext>
            </a:extLst>
          </p:cNvPr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xmlns="" id="{180DB180-3F7E-4AB4-B172-BE319C72AB7F}"/>
              </a:ext>
            </a:extLst>
          </p:cNvPr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xmlns="" id="{075124B0-E8B1-4E1C-BF1C-572765380743}"/>
              </a:ext>
            </a:extLst>
          </p:cNvPr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>
                <a16:creationId xmlns:a16="http://schemas.microsoft.com/office/drawing/2014/main" xmlns="" id="{89804691-FA70-446A-A726-442CFEE55D61}"/>
              </a:ext>
            </a:extLst>
          </p:cNvPr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1617E143-4660-41ED-9644-AEC16B94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D061-6AEF-4551-B1B8-5EFC3D44DDD5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3BBD256C-4698-485B-9C95-97898924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D8966FF-0514-4DA3-AD28-0389DFB8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8D93-FD7E-4F08-A71B-F212B5C56CF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5811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B366A59-47A4-4427-9288-ACA54434B31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D788-22C4-4CB0-9598-4C06B0F2A0AA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829E9B3-D6F8-4031-8A85-F213CE82A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0EBF64-441F-4960-B939-9725427B11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2976-143F-4E72-A30F-8407625710A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26357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5994A5-5EF3-41A5-AEF5-833365B6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35DB-A610-4B47-9DF1-4C0830F7FFDE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E93ED2-C486-4C23-B5A3-9928537B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1B1855-A8A0-40DB-B1B0-E502FE62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0C22-852A-4109-A2F3-04F172D5CB4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225172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1EC7CD0C-F8E7-473E-96CD-FE7B4D05D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D77C64D2-E0DF-4712-923E-657A4EAE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it-IT" sz="800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61C57F8-BC02-4F8F-9104-DE496DB30E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0E9E-DBBF-4048-A36C-56FAD6287208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2D5D291-4C18-474B-B0C9-FE103A0F4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A623CAB-100F-4409-A9A4-C5BA81392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4F73B-DBC3-4C5C-81B6-0A070B9972D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840894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2AD05F-AAAF-4ECB-AECF-D5C938D4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183D-BE43-4274-A295-C0132B33E38E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8BE4D-5DD4-457E-BCC7-F28DD7D8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4B8079-231B-4BC9-8F78-FC52C2B6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D076-3E05-4946-A8A2-3E3D53F0187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932760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6E69EDAC-56E2-47FF-A489-FAB23881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5291D392-0B83-4EFD-811D-ACD4637A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it-IT" sz="800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7CBF4AF-486A-476F-B6D7-9BB3433CD5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AF12-B0E4-4411-86F0-BD0FD30A0A71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63A222E-06B2-4BF3-8B64-EAF9409CFC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439A656-E796-4B3E-9A87-2F5B980089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BE7A-E993-419D-896F-A4215C195BA9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680532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A1DB03C-C795-4E48-8D90-9F59490682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CCBC-49B8-4B03-9FA3-7F22EB545F78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4D01154-453E-42EA-8883-47C01824B9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28E95C4-0022-4AA4-85A9-BDAC0C10AF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0E40-AE4A-43BC-A311-2D43258E1BD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978855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5A0A4D-562A-4E07-A596-A9C6BA63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01B1-014F-4DE9-A3F0-3BC034BC1D5F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810D59-9D6A-4EC6-98D6-7751A90B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22A4FA-5518-4914-BEF6-3477EB3C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6D7B-C058-4DAE-94A5-EBFEC820D8A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9801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29CF5A-459E-4D7A-BBA0-F72764BC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96A8-4CB1-498D-B193-C9C93FBC1DF3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86C0F0-8283-4D0D-8459-819D61D8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491AC8-CADD-4608-92B3-585C6997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B498-928D-4ABB-B30D-7A89DE39EA8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743890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1E57A-A3FC-4F7E-8E1C-14453027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5E6A-DA4B-4FEF-9696-0CF5C22D72FF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31D699-DAC4-4971-ABB1-0D60F70D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5E691B-B389-48C8-8189-D9D5205A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02B2-97A8-48D6-B717-5116C9D14AE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2743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072FBF-18DB-4A57-95C3-56F26E21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DE61-094A-47C8-9F48-7CD458B32E79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50F266-CF1C-4026-81A1-903C7446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25138D-AB1D-4AB8-8C48-7A283E5C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34B5-17C8-48FF-8919-5276E807614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63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B94112F-74D9-46E0-86EE-79D8FF6E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4328-3CCF-4A15-99FD-C6B6EFAEE645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5E66183-49F1-4CDF-BFDB-CF202362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D29DCB3-2B1B-429B-A09A-8B787E21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5ACF-8BDA-46C5-9504-7A1CBAF3DD5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9576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66D1693-564D-4AD2-B13D-E95A4B0A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6273-09AC-46B9-A0AC-19FB21009296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D5247A3-7526-4CA3-AD66-0E9E08D9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6854878-DD90-4A99-9767-321D82B8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44B-D8E6-4503-ACC0-94D1B2268B5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614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618A0A0-7A60-4B8F-83CA-FCAC4531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258B-38C3-43FB-BC41-3E95562ADC46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CA4A848-CCAC-4FBC-A0C7-F1144BCC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A8E89CB-FB9B-4703-BADF-33525723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9D14-BA70-4D8A-8232-A5026F38561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6556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5352311-0AC7-4089-96D3-B8F55ADC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EDD3-CEC0-4592-9526-97FC1C176389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054757A-C771-4A1D-B18B-9D4BD3E7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68609E1-31AB-4666-ACE3-E782C46F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80C2-2491-4584-893B-16341051DC7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3413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55251E-1721-4073-8AAF-C77F1AE2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511C-C6F5-47C7-A5DC-50234BB5A199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9CCE7E8-CDE9-404A-93A1-088CB3AB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EE40DE2-6AC4-46C3-BB6C-28E00DDB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1229-BCC4-447E-AC5B-87C05EAEEEC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8931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56547F8-9B33-4BCE-A6E4-292BF3A2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068E-D942-4B5E-8507-DFC4C8D24B3F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569BA8A-0AFC-45BC-BF17-0720D731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D6CF522-448B-45F0-AE9E-8BF6EF79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4101-B690-4B1A-A549-86C80DEC2E5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4683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3BFCB"/>
            </a:gs>
            <a:gs pos="10001">
              <a:srgbClr val="73BFCB"/>
            </a:gs>
            <a:gs pos="100000">
              <a:srgbClr val="27526C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xmlns="" id="{83C774FD-174F-4419-9DC2-0FCCFD2ED7A9}"/>
              </a:ext>
            </a:extLst>
          </p:cNvPr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172A5958-13AB-4AAD-8CAF-CCCEB5A26E37}"/>
                </a:ext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4034052-3870-4B41-A2C8-52CD0A81A058}"/>
                </a:ext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BB0BCB0-C29B-47C7-89E5-3B9FA19FB75C}"/>
                </a:ext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2331407-A93C-4972-BFDF-2016FD6AAAF8}"/>
                </a:ext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4C50434-DB5D-4CA1-A09D-08AF5FB5296B}"/>
                </a:ext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83FA29B-7EC8-4CCD-A524-D18C02F5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37BF540B-1BD8-4A8A-955B-E2968F932C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F9C0A9-9DCE-4635-91EF-184437650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31B6D97-E0E2-43C1-9B4A-519AC6732EFF}" type="datetimeFigureOut">
              <a:rPr lang="en-US"/>
              <a:pPr>
                <a:defRPr/>
              </a:pPr>
              <a:t>2/27/2019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4D1136-0193-497A-B7F5-0E6EF1B16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4B378-28B0-44AD-A658-8D328585C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192E3A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632E540-7428-4C2C-95A0-44B0D905D09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5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6" r:id="rId12"/>
    <p:sldLayoutId id="2147484411" r:id="rId13"/>
    <p:sldLayoutId id="2147484417" r:id="rId14"/>
    <p:sldLayoutId id="2147484412" r:id="rId15"/>
    <p:sldLayoutId id="2147484413" r:id="rId16"/>
    <p:sldLayoutId id="2147484414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264457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>
          <a:solidFill>
            <a:srgbClr val="264457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264457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264457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26445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2AB1788-2ABA-40E9-B9EE-86E1C2C47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46288" y="0"/>
            <a:ext cx="13636626" cy="30353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8000" dirty="0" err="1">
                <a:solidFill>
                  <a:schemeClr val="bg1"/>
                </a:solidFill>
                <a:latin typeface="Algerian" panose="04020705040A02060702" pitchFamily="82" charset="0"/>
              </a:rPr>
              <a:t>Democracy</a:t>
            </a:r>
            <a:r>
              <a:rPr lang="it-IT" sz="80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br>
              <a:rPr lang="it-IT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it-IT" sz="8000" dirty="0">
                <a:solidFill>
                  <a:schemeClr val="bg1"/>
                </a:solidFill>
                <a:latin typeface="Algerian" panose="04020705040A02060702" pitchFamily="82" charset="0"/>
              </a:rPr>
              <a:t>in the Middle </a:t>
            </a:r>
            <a:r>
              <a:rPr lang="it-IT" sz="8000" dirty="0" err="1">
                <a:solidFill>
                  <a:schemeClr val="bg1"/>
                </a:solidFill>
                <a:latin typeface="Algerian" panose="04020705040A02060702" pitchFamily="82" charset="0"/>
              </a:rPr>
              <a:t>AgeS</a:t>
            </a:r>
            <a:endParaRPr lang="it-IT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5123" name="Immagine 2">
            <a:extLst>
              <a:ext uri="{FF2B5EF4-FFF2-40B4-BE49-F238E27FC236}">
                <a16:creationId xmlns:a16="http://schemas.microsoft.com/office/drawing/2014/main" xmlns="" id="{0C04A98B-2CE0-40C1-9870-B6868A706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41275"/>
            <a:ext cx="2476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magine 3">
            <a:extLst>
              <a:ext uri="{FF2B5EF4-FFF2-40B4-BE49-F238E27FC236}">
                <a16:creationId xmlns:a16="http://schemas.microsoft.com/office/drawing/2014/main" xmlns="" id="{7DC52918-6636-4898-A249-0F0A4E92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827338"/>
            <a:ext cx="6100763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magine 4">
            <a:extLst>
              <a:ext uri="{FF2B5EF4-FFF2-40B4-BE49-F238E27FC236}">
                <a16:creationId xmlns:a16="http://schemas.microsoft.com/office/drawing/2014/main" xmlns="" id="{B4F03587-6E1B-4279-B545-7AEC1D6A0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167063"/>
            <a:ext cx="50053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1">
            <a:extLst>
              <a:ext uri="{FF2B5EF4-FFF2-40B4-BE49-F238E27FC236}">
                <a16:creationId xmlns:a16="http://schemas.microsoft.com/office/drawing/2014/main" xmlns="" id="{29CE87D6-7C1A-4D64-BC54-F244A5C4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-58738"/>
            <a:ext cx="5903913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FF0000"/>
                </a:solidFill>
                <a:latin typeface="Century Gothic" panose="020B0502020202020204" pitchFamily="34" charset="0"/>
              </a:rPr>
              <a:t>         </a:t>
            </a:r>
            <a:r>
              <a:rPr lang="it-IT" altLang="it-IT" sz="4800" b="1">
                <a:solidFill>
                  <a:srgbClr val="FF0000"/>
                </a:solidFill>
                <a:latin typeface="Algerian" panose="04020705040A02060702" pitchFamily="82" charset="0"/>
              </a:rPr>
              <a:t>The Jacquerie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EFD5AEA-6234-4CA8-A28F-FF90F2D7C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6775"/>
            <a:ext cx="4498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The Jacquerie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was an antifeudal popular revolt of peasants against aristocracy.</a:t>
            </a: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It took place in north-eastern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France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in 1358.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7A31AB4-5E7A-4DE0-AD10-48D5C9CF9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893763"/>
            <a:ext cx="3028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A2B838F-09F6-46D6-AF77-9AAAB791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3641725"/>
            <a:ext cx="424656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000" b="1">
              <a:latin typeface="Century Gothic" panose="020B0502020202020204" pitchFamily="34" charset="0"/>
            </a:endParaRPr>
          </a:p>
          <a:p>
            <a:pPr eaLnBrk="1" hangingPunct="1"/>
            <a:endParaRPr lang="it-IT" altLang="it-IT" sz="2000" b="1"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Later, the peasants were defeated and the nobles took revenge by massacring them.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A88A487-8664-47C0-9147-8425B807D737}"/>
              </a:ext>
            </a:extLst>
          </p:cNvPr>
          <p:cNvSpPr txBox="1"/>
          <p:nvPr/>
        </p:nvSpPr>
        <p:spPr>
          <a:xfrm>
            <a:off x="7432675" y="963613"/>
            <a:ext cx="485933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T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he </a:t>
            </a:r>
            <a:r>
              <a:rPr lang="it-IT" sz="2400" b="1" u="sng" dirty="0" err="1">
                <a:solidFill>
                  <a:schemeClr val="bg1"/>
                </a:solidFill>
                <a:latin typeface="+mn-lt"/>
                <a:cs typeface="+mn-cs"/>
              </a:rPr>
              <a:t>causes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were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poverty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heavy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payments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pillage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 of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mercenaries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The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peasants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destroyed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castles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 and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killed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their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+mn-lt"/>
                <a:cs typeface="+mn-cs"/>
              </a:rPr>
              <a:t>inhabitants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F28CC6A-F03C-4FAB-B77E-702D4081F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3833813"/>
            <a:ext cx="3862387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53F3D42-4399-42ED-B684-095C38FA5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4224338"/>
            <a:ext cx="298608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2">
            <a:extLst>
              <a:ext uri="{FF2B5EF4-FFF2-40B4-BE49-F238E27FC236}">
                <a16:creationId xmlns:a16="http://schemas.microsoft.com/office/drawing/2014/main" xmlns="" id="{A0460CD7-8F44-4242-9C16-4F42E0006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-47625"/>
            <a:ext cx="11990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lgerian" panose="04020705040A02060702" pitchFamily="82" charset="0"/>
              </a:rPr>
              <a:t>The birth of Democracy in medieval England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447D9F8-0501-472C-B5C1-D15B361AA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842963"/>
            <a:ext cx="17653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DC155D1-260C-43C5-AF3B-E6E9B1D2D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895350"/>
            <a:ext cx="35972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King Henry II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(1133-1189) made the English judicial system fairer, introducing the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Common Law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73F2D991-7E0B-4D48-BD5C-FD6E1A502CD6}"/>
              </a:ext>
            </a:extLst>
          </p:cNvPr>
          <p:cNvCxnSpPr/>
          <p:nvPr/>
        </p:nvCxnSpPr>
        <p:spPr>
          <a:xfrm flipH="1">
            <a:off x="2181438" y="3425780"/>
            <a:ext cx="514911" cy="1185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AD04FEB-D0F7-448A-B432-230F4C180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19413"/>
            <a:ext cx="25939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83A3BA8-B434-47CC-A4B2-F9B2D7DA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4878388"/>
            <a:ext cx="3640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A system of law based on custom, previous cases and decisions.</a:t>
            </a:r>
            <a:endParaRPr lang="it-IT" altLang="it-IT" sz="2400">
              <a:latin typeface="Century Gothic" panose="020B0502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2D836F4F-1E31-4D6F-8F79-9D2C521F0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88" y="1027113"/>
            <a:ext cx="162401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34B2725B-8456-4C3B-BD1B-75D585618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842963"/>
            <a:ext cx="3541712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His son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King John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(1166-1216)</a:t>
            </a:r>
            <a:r>
              <a:rPr lang="en-US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 was defeated in the war against France and to finance the war he imposed taxes that increased the barons’ discontent, who occupied London.</a:t>
            </a:r>
          </a:p>
          <a:p>
            <a:pPr eaLnBrk="1" hangingPunct="1"/>
            <a:endParaRPr lang="it-IT" altLang="it-IT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it-IT" altLang="it-IT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0756C1DA-CC31-4025-8F3B-F1CD9554E768}"/>
              </a:ext>
            </a:extLst>
          </p:cNvPr>
          <p:cNvCxnSpPr/>
          <p:nvPr/>
        </p:nvCxnSpPr>
        <p:spPr>
          <a:xfrm>
            <a:off x="5403850" y="1478756"/>
            <a:ext cx="1409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>
            <a:extLst>
              <a:ext uri="{FF2B5EF4-FFF2-40B4-BE49-F238E27FC236}">
                <a16:creationId xmlns:a16="http://schemas.microsoft.com/office/drawing/2014/main" xmlns="" id="{FD4650F8-8578-4BC6-BED5-D94809A1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-30163"/>
            <a:ext cx="9952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4400" b="1">
                <a:solidFill>
                  <a:srgbClr val="FF0000"/>
                </a:solidFill>
                <a:latin typeface="Algerian" panose="04020705040A02060702" pitchFamily="82" charset="0"/>
              </a:rPr>
              <a:t>The Magna Charta Libertatum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B962FC9-7AE7-4299-BC7B-DC307AD4A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36650"/>
            <a:ext cx="253682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2E9E093-7D2C-4FC0-9F18-F88BE955B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36650"/>
            <a:ext cx="300513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EDABEB0-07A2-41CB-A85B-BE332F4C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4764088"/>
            <a:ext cx="417512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It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it-IT" altLang="it-IT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established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  <a:cs typeface="Arial" charset="0"/>
              </a:rPr>
              <a:t> the </a:t>
            </a:r>
            <a:r>
              <a:rPr lang="it-IT" altLang="it-IT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rights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  <a:cs typeface="Arial" charset="0"/>
              </a:rPr>
              <a:t> and </a:t>
            </a:r>
            <a:r>
              <a:rPr lang="it-IT" altLang="it-IT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liberties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  <a:cs typeface="Arial" charset="0"/>
              </a:rPr>
              <a:t> of the </a:t>
            </a:r>
            <a:r>
              <a:rPr lang="it-IT" altLang="it-IT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nobles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  <a:cs typeface="Arial" charset="0"/>
              </a:rPr>
              <a:t>, the Church and the </a:t>
            </a:r>
            <a:r>
              <a:rPr lang="it-IT" altLang="it-IT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cities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  <a:cs typeface="Arial" charset="0"/>
              </a:rPr>
              <a:t>, and </a:t>
            </a:r>
            <a:r>
              <a:rPr lang="it-IT" altLang="it-IT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respected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it-IT" altLang="it-IT" sz="2400" b="1" dirty="0" err="1">
                <a:solidFill>
                  <a:schemeClr val="bg1"/>
                </a:solidFill>
                <a:latin typeface="+mj-lt"/>
                <a:cs typeface="Arial" charset="0"/>
              </a:rPr>
              <a:t>individual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  <a:cs typeface="Arial" charset="0"/>
              </a:rPr>
              <a:t> liberty.</a:t>
            </a:r>
          </a:p>
          <a:p>
            <a:pPr eaLnBrk="1" hangingPunct="1">
              <a:defRPr/>
            </a:pPr>
            <a:endParaRPr lang="it-IT" sz="2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it-IT" sz="2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it-IT" sz="2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it-IT" altLang="it-IT" sz="2000" dirty="0">
              <a:latin typeface="Century Gothic" pitchFamily="34" charset="0"/>
              <a:cs typeface="Arial" charset="0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EB598134-50BC-4F55-8394-CA4B628CB1A7}"/>
              </a:ext>
            </a:extLst>
          </p:cNvPr>
          <p:cNvCxnSpPr/>
          <p:nvPr/>
        </p:nvCxnSpPr>
        <p:spPr>
          <a:xfrm flipH="1">
            <a:off x="4310409" y="3401221"/>
            <a:ext cx="20449" cy="1070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D1339AAA-6BDF-4983-B36E-EFF7649A7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1368425"/>
            <a:ext cx="3746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In 1215</a:t>
            </a:r>
            <a:r>
              <a:rPr lang="it-IT" altLang="it-IT" sz="24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king John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agreed to sign the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Magna Charta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or </a:t>
            </a: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Great Charter of       Liberty.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8B15E39E-DAEA-40B3-B685-3F3D20A54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938" y="1103313"/>
            <a:ext cx="3314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2400" b="1">
                <a:solidFill>
                  <a:schemeClr val="bg1"/>
                </a:solidFill>
              </a:rPr>
              <a:t>It limited the power of the king, forbade him to levy taxes without the cosent of nobles and clergy, and guaranteed protection to all free man.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xmlns="" id="{552E33E3-026D-43D1-9829-A3114CB9554F}"/>
              </a:ext>
            </a:extLst>
          </p:cNvPr>
          <p:cNvCxnSpPr/>
          <p:nvPr/>
        </p:nvCxnSpPr>
        <p:spPr>
          <a:xfrm flipH="1">
            <a:off x="10023505" y="4064382"/>
            <a:ext cx="26018" cy="1167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2C178AC1-EE30-45BE-B637-A108B1A33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138" y="5399088"/>
            <a:ext cx="52498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2400" b="1">
                <a:solidFill>
                  <a:srgbClr val="FF0000"/>
                </a:solidFill>
              </a:rPr>
              <a:t>Article 39 </a:t>
            </a:r>
            <a:r>
              <a:rPr lang="it-IT" altLang="en-US" sz="2400" b="1">
                <a:solidFill>
                  <a:schemeClr val="bg1"/>
                </a:solidFill>
              </a:rPr>
              <a:t>established that </a:t>
            </a:r>
            <a:r>
              <a:rPr lang="it-IT" altLang="en-US" sz="2400" b="1" i="1">
                <a:solidFill>
                  <a:srgbClr val="FF0000"/>
                </a:solidFill>
              </a:rPr>
              <a:t>no free man was to be taken, imprisoned or exiled without a fair trial.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1">
            <a:extLst>
              <a:ext uri="{FF2B5EF4-FFF2-40B4-BE49-F238E27FC236}">
                <a16:creationId xmlns:a16="http://schemas.microsoft.com/office/drawing/2014/main" xmlns="" id="{B9F3E9C6-DAB2-482F-8FDA-DF08A5BF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-15875"/>
            <a:ext cx="7981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  <a:r>
              <a:rPr lang="it-IT" altLang="it-IT" sz="4400" b="1">
                <a:solidFill>
                  <a:srgbClr val="FF0000"/>
                </a:solidFill>
                <a:latin typeface="Algerian" panose="04020705040A02060702" pitchFamily="82" charset="0"/>
              </a:rPr>
              <a:t>Model Parliament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8B55B4C-DE1C-447B-B506-556DB930C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877888"/>
            <a:ext cx="48069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In 1264-65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Simon de Monfort,</a:t>
            </a:r>
            <a:r>
              <a:rPr lang="it-IT" altLang="it-IT" sz="2400" b="1"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leader of the baronial rebellion against King Henry III, summoned a </a:t>
            </a:r>
            <a:r>
              <a:rPr lang="it-IT" altLang="it-IT" sz="2400" b="1" i="1">
                <a:solidFill>
                  <a:srgbClr val="FF0000"/>
                </a:solidFill>
                <a:latin typeface="Century Gothic" panose="020B0502020202020204" pitchFamily="34" charset="0"/>
              </a:rPr>
              <a:t>Parliament</a:t>
            </a:r>
            <a:r>
              <a:rPr lang="it-IT" altLang="it-IT" sz="2400" b="1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which included two knights and two citizens, together with the aristocracy and clergy</a:t>
            </a:r>
            <a:r>
              <a:rPr lang="it-IT" altLang="it-IT" b="1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it-IT" altLang="it-IT" b="1">
              <a:latin typeface="Century Gothic" panose="020B0502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0533E1E-2289-43E4-8106-5C1B5D108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844550"/>
            <a:ext cx="43942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asellaDiTesto 4">
            <a:extLst>
              <a:ext uri="{FF2B5EF4-FFF2-40B4-BE49-F238E27FC236}">
                <a16:creationId xmlns:a16="http://schemas.microsoft.com/office/drawing/2014/main" xmlns="" id="{4721F83E-A147-45BD-9781-7EBF6A813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3722688"/>
            <a:ext cx="352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BA765EE-5121-42AC-A9A8-0E6C0725E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4092575"/>
            <a:ext cx="53054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In 1295 King Edward I appointed the first real parliament called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Model Parliament.</a:t>
            </a:r>
          </a:p>
          <a:p>
            <a:pPr eaLnBrk="1" hangingPunct="1"/>
            <a:endParaRPr lang="it-IT" altLang="it-IT" sz="2400" b="1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important principle that there could be</a:t>
            </a:r>
            <a:r>
              <a:rPr lang="it-IT" altLang="it-IT" sz="2400" b="1" i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2400" b="1" i="1">
                <a:solidFill>
                  <a:srgbClr val="FF0000"/>
                </a:solidFill>
                <a:latin typeface="Century Gothic" panose="020B0502020202020204" pitchFamily="34" charset="0"/>
              </a:rPr>
              <a:t>no taxation without representation </a:t>
            </a:r>
            <a:r>
              <a:rPr lang="it-IT" altLang="it-IT" sz="2400" b="1" i="1">
                <a:solidFill>
                  <a:schemeClr val="bg1"/>
                </a:solidFill>
                <a:latin typeface="Century Gothic" panose="020B0502020202020204" pitchFamily="34" charset="0"/>
              </a:rPr>
              <a:t>was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introduced.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17BDEEFF-AD0E-47CA-870B-CD90C3A275B0}"/>
              </a:ext>
            </a:extLst>
          </p:cNvPr>
          <p:cNvCxnSpPr/>
          <p:nvPr/>
        </p:nvCxnSpPr>
        <p:spPr>
          <a:xfrm>
            <a:off x="6093958" y="3490579"/>
            <a:ext cx="780681" cy="5453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416" name="Immagine 1">
            <a:extLst>
              <a:ext uri="{FF2B5EF4-FFF2-40B4-BE49-F238E27FC236}">
                <a16:creationId xmlns:a16="http://schemas.microsoft.com/office/drawing/2014/main" xmlns="" id="{A667D91F-B5F0-422C-8970-518C9E2FF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77888"/>
            <a:ext cx="21605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600691B-827C-4D18-9171-344248349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906838"/>
            <a:ext cx="56975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77D0277-D13A-41D8-8F10-2A718EEA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75" y="261938"/>
            <a:ext cx="6164263" cy="6596062"/>
          </a:xfrm>
        </p:spPr>
        <p:txBody>
          <a:bodyPr rtlCol="0"/>
          <a:lstStyle/>
          <a:p>
            <a:pPr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The Middle Ages were characterized by:</a:t>
            </a:r>
          </a:p>
          <a:p>
            <a:pPr eaLnBrk="1" fontAlgn="auto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monarchy and oligarchy as dominant forms of government;</a:t>
            </a:r>
          </a:p>
          <a:p>
            <a:pPr eaLnBrk="1" fontAlgn="auto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a feudal type of culture.  </a:t>
            </a:r>
          </a:p>
          <a:p>
            <a:pPr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But there was also:</a:t>
            </a:r>
          </a:p>
          <a:p>
            <a:pPr eaLnBrk="1" fontAlgn="auto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the rise of a concept of democracy based on the principles of representation and association among equals, as in the cities known as </a:t>
            </a:r>
            <a:r>
              <a:rPr lang="en-US" b="1" u="sng" dirty="0">
                <a:solidFill>
                  <a:schemeClr val="bg1"/>
                </a:solidFill>
              </a:rPr>
              <a:t>Communes.</a:t>
            </a:r>
            <a:endParaRPr lang="en-US" b="1" dirty="0">
              <a:solidFill>
                <a:schemeClr val="bg1"/>
              </a:solidFill>
            </a:endParaRPr>
          </a:p>
          <a:p>
            <a:pPr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   However not all citizens had political rights; many were excluded and this led them to fight against the ruling classes.</a:t>
            </a:r>
          </a:p>
          <a:p>
            <a:pPr eaLnBrk="1" fontAlgn="auto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An important step towards democracy was the assertion of individual liberties and rights in seminal documents of the age.</a:t>
            </a:r>
          </a:p>
          <a:p>
            <a:pPr eaLnBrk="1" fontAlgn="auto" hangingPunct="1">
              <a:defRPr/>
            </a:pP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7698A48-6E5D-4F26-AED8-3E8014B40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889" y="392009"/>
            <a:ext cx="3318842" cy="2842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EF30026-FC17-462B-8655-BEDC286C7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3941763"/>
            <a:ext cx="29321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6">
            <a:extLst>
              <a:ext uri="{FF2B5EF4-FFF2-40B4-BE49-F238E27FC236}">
                <a16:creationId xmlns:a16="http://schemas.microsoft.com/office/drawing/2014/main" xmlns="" id="{67EB70E3-DD69-4C13-8486-80F9F8603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88" y="1247775"/>
            <a:ext cx="3017837" cy="4337050"/>
          </a:xfrm>
        </p:spPr>
      </p:pic>
      <p:sp>
        <p:nvSpPr>
          <p:cNvPr id="7171" name="Segnaposto testo 3">
            <a:extLst>
              <a:ext uri="{FF2B5EF4-FFF2-40B4-BE49-F238E27FC236}">
                <a16:creationId xmlns:a16="http://schemas.microsoft.com/office/drawing/2014/main" xmlns="" id="{545745B4-A333-4171-9899-EDCA072AE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2875"/>
            <a:ext cx="12525375" cy="2963863"/>
          </a:xfrm>
        </p:spPr>
        <p:txBody>
          <a:bodyPr/>
          <a:lstStyle/>
          <a:p>
            <a:pPr eaLnBrk="1" hangingPunct="1"/>
            <a:r>
              <a:rPr lang="it-IT" altLang="it-IT" sz="2400" b="1">
                <a:solidFill>
                  <a:schemeClr val="bg1"/>
                </a:solidFill>
              </a:rPr>
              <a:t>Between  the11th and the 12th centuries, </a:t>
            </a:r>
            <a:r>
              <a:rPr lang="it-IT" altLang="it-IT" sz="2400" b="1">
                <a:solidFill>
                  <a:srgbClr val="FF0000"/>
                </a:solidFill>
              </a:rPr>
              <a:t>communes</a:t>
            </a:r>
            <a:r>
              <a:rPr lang="it-IT" altLang="it-IT" sz="2400" b="1">
                <a:solidFill>
                  <a:schemeClr val="bg1"/>
                </a:solidFill>
              </a:rPr>
              <a:t>,</a:t>
            </a:r>
            <a:r>
              <a:rPr lang="it-IT" altLang="it-IT" sz="2400" b="1">
                <a:solidFill>
                  <a:schemeClr val="tx1"/>
                </a:solidFill>
              </a:rPr>
              <a:t> </a:t>
            </a:r>
            <a:r>
              <a:rPr lang="it-IT" altLang="it-IT" sz="2400" b="1">
                <a:solidFill>
                  <a:schemeClr val="bg1"/>
                </a:solidFill>
              </a:rPr>
              <a:t>or city-states, developed in</a:t>
            </a:r>
            <a:r>
              <a:rPr lang="it-IT" altLang="it-IT" sz="2400" b="1">
                <a:solidFill>
                  <a:schemeClr val="tx1"/>
                </a:solidFill>
              </a:rPr>
              <a:t> </a:t>
            </a:r>
            <a:r>
              <a:rPr lang="it-IT" altLang="it-IT" sz="2400" b="1">
                <a:solidFill>
                  <a:schemeClr val="bg1"/>
                </a:solidFill>
              </a:rPr>
              <a:t>central and northern </a:t>
            </a:r>
            <a:r>
              <a:rPr lang="it-IT" altLang="it-IT" sz="2400" b="1">
                <a:solidFill>
                  <a:srgbClr val="FF0000"/>
                </a:solidFill>
              </a:rPr>
              <a:t>Italy</a:t>
            </a:r>
            <a:r>
              <a:rPr lang="it-IT" altLang="it-IT" sz="2400" b="1">
                <a:solidFill>
                  <a:schemeClr val="bg1"/>
                </a:solidFill>
              </a:rPr>
              <a:t>.</a:t>
            </a:r>
            <a:endParaRPr lang="it-IT" altLang="it-IT" sz="2400" b="1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9FC3F4A-0643-468A-8426-7C23939AA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1333500"/>
            <a:ext cx="5641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A commune was </a:t>
            </a:r>
            <a:r>
              <a:rPr lang="it-IT" altLang="it-IT" sz="2400" b="1" u="sng">
                <a:solidFill>
                  <a:srgbClr val="FF0000"/>
                </a:solidFill>
                <a:latin typeface="Century Gothic" panose="020B0502020202020204" pitchFamily="34" charset="0"/>
              </a:rPr>
              <a:t>a self-governing unit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that was indipendent from other states. It was administered by a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popular assembly,</a:t>
            </a:r>
            <a:r>
              <a:rPr lang="it-IT" altLang="it-IT" sz="2400" b="1"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called parliament.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47B2EDFF-F393-4D73-9501-91DD8D34563F}"/>
              </a:ext>
            </a:extLst>
          </p:cNvPr>
          <p:cNvCxnSpPr/>
          <p:nvPr/>
        </p:nvCxnSpPr>
        <p:spPr>
          <a:xfrm>
            <a:off x="6874535" y="532945"/>
            <a:ext cx="3344" cy="6719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4" name="Picture 7" descr="C:\Users\SOFIA\Documents\Desktop\conscomun01.jpg">
            <a:extLst>
              <a:ext uri="{FF2B5EF4-FFF2-40B4-BE49-F238E27FC236}">
                <a16:creationId xmlns:a16="http://schemas.microsoft.com/office/drawing/2014/main" xmlns="" id="{CB55A5A3-CB22-4E52-B4A4-D0660AD3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890963"/>
            <a:ext cx="35258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magine 10" descr="Bologna_Piazza_Maggiore_1.JPG">
            <a:extLst>
              <a:ext uri="{FF2B5EF4-FFF2-40B4-BE49-F238E27FC236}">
                <a16:creationId xmlns:a16="http://schemas.microsoft.com/office/drawing/2014/main" xmlns="" id="{48830A31-4921-49BF-A4B8-8D3FA6B1A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25863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CasellaDiTesto 7">
            <a:extLst>
              <a:ext uri="{FF2B5EF4-FFF2-40B4-BE49-F238E27FC236}">
                <a16:creationId xmlns:a16="http://schemas.microsoft.com/office/drawing/2014/main" xmlns="" id="{6BFD1768-B7C0-4ECA-84CA-2F25BECD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6219825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2000" b="1">
                <a:solidFill>
                  <a:schemeClr val="bg1"/>
                </a:solidFill>
              </a:rPr>
              <a:t>Bologna: Torre dell’Arengo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xmlns="" id="{E47A8F36-5727-4C40-8BD1-59D2F6661042}"/>
              </a:ext>
            </a:extLst>
          </p:cNvPr>
          <p:cNvCxnSpPr/>
          <p:nvPr/>
        </p:nvCxnSpPr>
        <p:spPr>
          <a:xfrm>
            <a:off x="7893424" y="2902021"/>
            <a:ext cx="1344705" cy="824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A7D8E007-8184-4A47-B6E1-92DF9A2C3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8388" y="784225"/>
            <a:ext cx="4176712" cy="2349500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8E95208-D1C4-4158-9EF0-45576BD2F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3963988"/>
            <a:ext cx="36957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sellaDiTesto 8">
            <a:extLst>
              <a:ext uri="{FF2B5EF4-FFF2-40B4-BE49-F238E27FC236}">
                <a16:creationId xmlns:a16="http://schemas.microsoft.com/office/drawing/2014/main" xmlns="" id="{4A1DC1BD-B145-4B69-A784-58B0DF05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368300"/>
            <a:ext cx="1005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 This assembly: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1BC8844-9B87-415D-8E79-510E58EA6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281113"/>
            <a:ext cx="5526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Elected two or more governors    called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Consuls</a:t>
            </a:r>
            <a:r>
              <a:rPr lang="it-IT" altLang="it-IT" sz="2400" b="1"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, and a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council  of citizens</a:t>
            </a:r>
            <a:r>
              <a:rPr lang="it-IT" altLang="it-IT" sz="2400" b="1"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enacting laws , who</a:t>
            </a:r>
            <a:r>
              <a:rPr lang="it-IT" altLang="it-IT" sz="2400" b="1"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remained in office for a short time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F791941-EE34-4FD2-9A7A-0E0F7BFB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302000"/>
            <a:ext cx="4659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Appointed </a:t>
            </a:r>
            <a:r>
              <a:rPr lang="it-IT" altLang="it-IT" sz="2400" b="1" u="sng">
                <a:solidFill>
                  <a:schemeClr val="bg1"/>
                </a:solidFill>
                <a:latin typeface="Century Gothic" panose="020B0502020202020204" pitchFamily="34" charset="0"/>
              </a:rPr>
              <a:t>court judges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  the administration of </a:t>
            </a: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  justice.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1517157-E5B4-44B8-BD70-88CF95CD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13" y="4076700"/>
            <a:ext cx="37353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This procedure allowed all citizens to partecipate in the political life of their city, but only male citizens.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10A1A8E-AC8C-4840-865A-92A98818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13" y="685800"/>
            <a:ext cx="3657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CDF043E-F343-4120-9CB9-DDED7AC57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252413"/>
            <a:ext cx="51181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Later Popular assemblies were replaced by smaller groups called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major and minor councils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formed by lot. </a:t>
            </a:r>
          </a:p>
          <a:p>
            <a:pPr eaLnBrk="1" hangingPunct="1"/>
            <a:endParaRPr lang="it-IT" altLang="it-IT" sz="2000" b="1">
              <a:latin typeface="Century Gothic" panose="020B0502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ED40CB8-B263-48CB-BD5E-85C0C51E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2413"/>
            <a:ext cx="5165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Magistracies</a:t>
            </a:r>
            <a:r>
              <a:rPr lang="it-IT" altLang="it-IT" sz="2400" b="1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were created for a better organization of urban life.</a:t>
            </a: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But later  the most important offices were held by aristocracy.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8341C55-AD44-4FB6-A56E-F46B40E6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5430838"/>
            <a:ext cx="4641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Century Gothic" panose="020B0502020202020204" pitchFamily="34" charset="0"/>
              </a:rPr>
              <a:t> </a:t>
            </a:r>
            <a:r>
              <a:rPr lang="it-IT" altLang="it-IT" sz="2800" b="1">
                <a:solidFill>
                  <a:schemeClr val="bg1"/>
                </a:solidFill>
                <a:latin typeface="Century Gothic" panose="020B0502020202020204" pitchFamily="34" charset="0"/>
              </a:rPr>
              <a:t>Later by a single man,      </a:t>
            </a:r>
          </a:p>
          <a:p>
            <a:pPr eaLnBrk="1" hangingPunct="1"/>
            <a:r>
              <a:rPr lang="it-IT" altLang="it-IT" sz="2800" b="1">
                <a:solidFill>
                  <a:schemeClr val="bg1"/>
                </a:solidFill>
                <a:latin typeface="Century Gothic" panose="020B0502020202020204" pitchFamily="34" charset="0"/>
              </a:rPr>
              <a:t> called </a:t>
            </a:r>
            <a:r>
              <a:rPr lang="it-IT" altLang="it-IT" sz="2800" b="1" i="1">
                <a:solidFill>
                  <a:srgbClr val="FF0000"/>
                </a:solidFill>
                <a:latin typeface="Century Gothic" panose="020B0502020202020204" pitchFamily="34" charset="0"/>
              </a:rPr>
              <a:t>podestà</a:t>
            </a:r>
            <a:r>
              <a:rPr lang="it-IT" altLang="it-IT" sz="2800" b="1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" name="Immagine 9" descr="IMG-20180426-WA0049.jpg">
            <a:extLst>
              <a:ext uri="{FF2B5EF4-FFF2-40B4-BE49-F238E27FC236}">
                <a16:creationId xmlns:a16="http://schemas.microsoft.com/office/drawing/2014/main" xmlns="" id="{BBE6E536-6A34-4A59-AAB5-86F8FB16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748213"/>
            <a:ext cx="32734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854D9BD-536A-4F57-B92B-5A61F6979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982788"/>
            <a:ext cx="35369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BF7FD92-E8C5-4350-BAE9-E269B48ED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1982788"/>
            <a:ext cx="455612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4">
            <a:extLst>
              <a:ext uri="{FF2B5EF4-FFF2-40B4-BE49-F238E27FC236}">
                <a16:creationId xmlns:a16="http://schemas.microsoft.com/office/drawing/2014/main" xmlns="" id="{5BF09FCB-062F-4DD9-AF07-1676253B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-23813"/>
            <a:ext cx="7259638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  <a:latin typeface="Century Gothic" panose="020B0502020202020204" pitchFamily="34" charset="0"/>
              </a:rPr>
              <a:t>     </a:t>
            </a:r>
            <a:r>
              <a:rPr lang="it-IT" altLang="it-IT" sz="6000" b="1">
                <a:solidFill>
                  <a:srgbClr val="FF0000"/>
                </a:solidFill>
                <a:latin typeface="Algerian" panose="04020705040A02060702" pitchFamily="82" charset="0"/>
              </a:rPr>
              <a:t>THE BOURGEOISIE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E0577F1-F0E3-49D6-B604-7047AFD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5513"/>
            <a:ext cx="40433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With the economic development of the commune, there was the rise of a new social class, called middle class or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BOURGEOISIE.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ABB5435-886B-4E5A-B5A0-94E9F94C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868363"/>
            <a:ext cx="35798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IMG-20180426-WA0052.jpg">
            <a:extLst>
              <a:ext uri="{FF2B5EF4-FFF2-40B4-BE49-F238E27FC236}">
                <a16:creationId xmlns:a16="http://schemas.microsoft.com/office/drawing/2014/main" xmlns="" id="{62D10B57-C6D6-4F46-B9F7-422CC13AD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2363788"/>
            <a:ext cx="271145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4191C5D3-AEEA-4346-85D3-77B0EE46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3" y="808038"/>
            <a:ext cx="3886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term derived from </a:t>
            </a:r>
            <a:r>
              <a:rPr lang="it-IT" altLang="it-IT" sz="2400" b="1" i="1" u="sng">
                <a:solidFill>
                  <a:srgbClr val="FF0000"/>
                </a:solidFill>
                <a:latin typeface="Century Gothic" panose="020B0502020202020204" pitchFamily="34" charset="0"/>
              </a:rPr>
              <a:t>borough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a walled or fortified city inhabited by this new class.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83B33FB-27F7-4D7F-9E75-20F33FB9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481388"/>
            <a:ext cx="5907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middle class was made up of 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814F86AC-015C-40C3-B87F-49C4DA4B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" y="4354513"/>
            <a:ext cx="1971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Merchants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D42E47B0-338A-448E-BC05-DC2B2A5AB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3" y="4354513"/>
            <a:ext cx="226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Craftsmen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92727839-95AD-4651-B128-7A5850DA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4335463"/>
            <a:ext cx="2376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Shopkeepers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BD618310-5840-47E5-8054-EC55D629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4344988"/>
            <a:ext cx="264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Manufacturers</a:t>
            </a:r>
          </a:p>
        </p:txBody>
      </p:sp>
      <p:pic>
        <p:nvPicPr>
          <p:cNvPr id="17" name="Immagine 16" descr="IMG-20180426-WA0056.jpg">
            <a:extLst>
              <a:ext uri="{FF2B5EF4-FFF2-40B4-BE49-F238E27FC236}">
                <a16:creationId xmlns:a16="http://schemas.microsoft.com/office/drawing/2014/main" xmlns="" id="{442C42D8-7846-4696-9E88-EF13E5AD9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795838"/>
            <a:ext cx="16954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 descr="IMG-20180426-WA0057.jpg">
            <a:extLst>
              <a:ext uri="{FF2B5EF4-FFF2-40B4-BE49-F238E27FC236}">
                <a16:creationId xmlns:a16="http://schemas.microsoft.com/office/drawing/2014/main" xmlns="" id="{AC98C641-1382-4490-B9AB-EA3D8352D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4795838"/>
            <a:ext cx="17303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7965261-56C1-4DEB-98DF-FD7CBE430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795838"/>
            <a:ext cx="20288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7C75610-19EB-4B56-8FE9-6C10679D4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4791075"/>
            <a:ext cx="173196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Immagine 1">
            <a:extLst>
              <a:ext uri="{FF2B5EF4-FFF2-40B4-BE49-F238E27FC236}">
                <a16:creationId xmlns:a16="http://schemas.microsoft.com/office/drawing/2014/main" xmlns="" id="{2DCB1733-B7B2-4BFC-AEF1-A57BD2F35D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4826000"/>
            <a:ext cx="196691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CasellaDiTesto 19">
            <a:extLst>
              <a:ext uri="{FF2B5EF4-FFF2-40B4-BE49-F238E27FC236}">
                <a16:creationId xmlns:a16="http://schemas.microsoft.com/office/drawing/2014/main" xmlns="" id="{FEEAFAB7-19DB-4A4B-9632-9A397658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888" y="4354513"/>
            <a:ext cx="187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 Bankers</a:t>
            </a:r>
          </a:p>
        </p:txBody>
      </p:sp>
      <p:pic>
        <p:nvPicPr>
          <p:cNvPr id="10259" name="Immagine 20">
            <a:extLst>
              <a:ext uri="{FF2B5EF4-FFF2-40B4-BE49-F238E27FC236}">
                <a16:creationId xmlns:a16="http://schemas.microsoft.com/office/drawing/2014/main" xmlns="" id="{B6C5FFAA-291F-41DB-BDAA-E5F90EF94C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4856163"/>
            <a:ext cx="22002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CasellaDiTesto 21">
            <a:extLst>
              <a:ext uri="{FF2B5EF4-FFF2-40B4-BE49-F238E27FC236}">
                <a16:creationId xmlns:a16="http://schemas.microsoft.com/office/drawing/2014/main" xmlns="" id="{C19DCEA1-4CC6-435A-A6BA-4E9D6317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4373563"/>
            <a:ext cx="2954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 Other professions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13" ac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3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7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2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3" ac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38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40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0258" grpId="0"/>
      <p:bldP spid="102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E8D40D7-9CE3-4E1C-9DCE-13FA51DC9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5738" y="414338"/>
            <a:ext cx="8709026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latin typeface="Century Gothic" panose="020B0502020202020204" pitchFamily="34" charset="0"/>
              </a:rPr>
              <a:t> 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In Italy the most important cities, like the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Maritime</a:t>
            </a:r>
            <a:r>
              <a:rPr lang="it-IT" altLang="it-IT" sz="2400" b="1">
                <a:latin typeface="Century Gothic" panose="020B0502020202020204" pitchFamily="34" charset="0"/>
              </a:rPr>
              <a:t>  </a:t>
            </a:r>
          </a:p>
          <a:p>
            <a:pPr eaLnBrk="1" hangingPunct="1"/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  Republics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it-IT" altLang="it-IT" sz="2400" b="1"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developed their economies and </a:t>
            </a:r>
          </a:p>
          <a:p>
            <a:pPr eaLnBrk="1" hangingPunct="1"/>
            <a:r>
              <a:rPr lang="it-IT" altLang="it-IT" sz="2400" b="1">
                <a:latin typeface="Century Gothic" panose="020B0502020202020204" pitchFamily="34" charset="0"/>
              </a:rPr>
              <a:t> 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enjoyed  political autonomy through forms of </a:t>
            </a: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  self-government.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4D470954-A444-43C9-80F4-44DF3BDF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4241800"/>
            <a:ext cx="71628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chemeClr val="bg1"/>
                </a:solidFill>
                <a:latin typeface="Century Gothic" panose="020B0502020202020204" pitchFamily="34" charset="0"/>
              </a:rPr>
              <a:t>The first Italian communes </a:t>
            </a:r>
            <a:r>
              <a:rPr lang="it-IT" altLang="it-IT" sz="2800" b="1">
                <a:solidFill>
                  <a:srgbClr val="FF0000"/>
                </a:solidFill>
                <a:latin typeface="Century Gothic" panose="020B0502020202020204" pitchFamily="34" charset="0"/>
              </a:rPr>
              <a:t>Milan, Florence , Pisa, Genoa and Bologna </a:t>
            </a:r>
            <a:r>
              <a:rPr lang="it-IT" altLang="it-IT" sz="2800" b="1">
                <a:solidFill>
                  <a:schemeClr val="bg1"/>
                </a:solidFill>
                <a:latin typeface="Century Gothic" panose="020B0502020202020204" pitchFamily="34" charset="0"/>
              </a:rPr>
              <a:t>became really indipendent fighting against the landowners, asserting their power over the surrounding lands.</a:t>
            </a:r>
            <a:endParaRPr lang="it-IT" altLang="it-IT" sz="2800" b="1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it-IT" altLang="it-IT" sz="2400" b="1">
              <a:latin typeface="Century Gothic" panose="020B0502020202020204" pitchFamily="34" charset="0"/>
            </a:endParaRPr>
          </a:p>
        </p:txBody>
      </p:sp>
      <p:pic>
        <p:nvPicPr>
          <p:cNvPr id="15" name="Immagine 14" descr="IMG-20180426-WA0062.jpg">
            <a:extLst>
              <a:ext uri="{FF2B5EF4-FFF2-40B4-BE49-F238E27FC236}">
                <a16:creationId xmlns:a16="http://schemas.microsoft.com/office/drawing/2014/main" xmlns="" id="{5A873A8A-3E2E-4089-B6A5-DCF66043D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022475"/>
            <a:ext cx="3586162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294A585-1686-427F-A5E3-AFFBE9AE3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14338"/>
            <a:ext cx="453072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3">
            <a:extLst>
              <a:ext uri="{FF2B5EF4-FFF2-40B4-BE49-F238E27FC236}">
                <a16:creationId xmlns:a16="http://schemas.microsoft.com/office/drawing/2014/main" xmlns="" id="{56F94D38-7CD1-4133-BD46-F746E9C7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36513"/>
            <a:ext cx="9132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4800" b="1">
                <a:solidFill>
                  <a:srgbClr val="FF0000"/>
                </a:solidFill>
                <a:latin typeface="Algerian" panose="04020705040A02060702" pitchFamily="82" charset="0"/>
              </a:rPr>
              <a:t>       THE REVOLT OF THE CIOMPI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D42C253-720A-45A0-AD9C-2AB451C00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842963"/>
            <a:ext cx="42751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it-IT" altLang="it-IT" sz="2400" b="1"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Revolt of the Ciompi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was a popular revolt that took place in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Florence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 in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1378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, for social,economic and political reasons.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1278FA7-C752-4766-A787-5E88620EB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00" y="874713"/>
            <a:ext cx="41973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It led to the creation of a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democratic government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representing all the classes of the city for a short time (1378-1382).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2E029D4-F0EF-45D1-8F86-AABC5BF45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3116263"/>
            <a:ext cx="812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>
                <a:latin typeface="Century Gothic" panose="020B0502020202020204" pitchFamily="34" charset="0"/>
              </a:rPr>
              <a:t>          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Florentine social structure was divided</a:t>
            </a:r>
            <a:r>
              <a:rPr lang="it-IT" altLang="it-IT" sz="24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into</a:t>
            </a:r>
            <a:r>
              <a:rPr lang="it-IT" altLang="it-IT" b="1">
                <a:latin typeface="Century Gothic" panose="020B0502020202020204" pitchFamily="34" charset="0"/>
              </a:rPr>
              <a:t>: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CF60DD2A-F743-4F0A-A03A-5DF20556133D}"/>
              </a:ext>
            </a:extLst>
          </p:cNvPr>
          <p:cNvCxnSpPr/>
          <p:nvPr/>
        </p:nvCxnSpPr>
        <p:spPr>
          <a:xfrm flipH="1">
            <a:off x="1845733" y="3720492"/>
            <a:ext cx="1229457" cy="845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67D37055-3E30-47B4-B77A-E2A926B9CD00}"/>
              </a:ext>
            </a:extLst>
          </p:cNvPr>
          <p:cNvCxnSpPr/>
          <p:nvPr/>
        </p:nvCxnSpPr>
        <p:spPr>
          <a:xfrm>
            <a:off x="5484373" y="3713091"/>
            <a:ext cx="23373" cy="883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063CA507-6EC3-41DE-898F-2C6D880260DE}"/>
              </a:ext>
            </a:extLst>
          </p:cNvPr>
          <p:cNvCxnSpPr/>
          <p:nvPr/>
        </p:nvCxnSpPr>
        <p:spPr>
          <a:xfrm>
            <a:off x="7916929" y="3616916"/>
            <a:ext cx="1091604" cy="930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43ACE898-871A-4660-9FA4-9350B7BA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4548188"/>
            <a:ext cx="2855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FF0000"/>
                </a:solidFill>
                <a:latin typeface="Century Gothic" panose="020B0502020202020204" pitchFamily="34" charset="0"/>
              </a:rPr>
              <a:t>Small people</a:t>
            </a:r>
            <a:r>
              <a:rPr lang="it-IT" altLang="it-IT" b="1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D12810C8-8B9B-4ACD-ABED-EF4FC35D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565650"/>
            <a:ext cx="2420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FF0000"/>
                </a:solidFill>
                <a:latin typeface="Century Gothic" panose="020B0502020202020204" pitchFamily="34" charset="0"/>
              </a:rPr>
              <a:t>Fat people: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88CFE571-3CFE-4ED1-8810-0989FE39E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413" y="4548188"/>
            <a:ext cx="2705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FF0000"/>
                </a:solidFill>
                <a:latin typeface="Century Gothic" panose="020B0502020202020204" pitchFamily="34" charset="0"/>
              </a:rPr>
              <a:t>Lean people: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F91F1E94-AC14-4784-A028-753F18A7E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5070475"/>
            <a:ext cx="331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Merchants, bankers,</a:t>
            </a: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businessmen,</a:t>
            </a: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or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major guilds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EB523C5E-2C48-483D-9576-E06FDFC1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5254625"/>
            <a:ext cx="3405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A lower-middle class, or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minor guilds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780B279A-CC03-46FA-9A73-F1D3FE2FD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00" y="5081588"/>
            <a:ext cx="4095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Unskilled workers, small traders and peasants.</a:t>
            </a:r>
            <a:endParaRPr lang="it-IT" altLang="it-IT" sz="2400" b="1">
              <a:latin typeface="Century Gothic" panose="020B0502020202020204" pitchFamily="34" charset="0"/>
            </a:endParaRPr>
          </a:p>
          <a:p>
            <a:pPr eaLnBrk="1" hangingPunct="1"/>
            <a:r>
              <a:rPr lang="it-IT" altLang="it-IT" sz="2400" b="1">
                <a:solidFill>
                  <a:schemeClr val="bg1"/>
                </a:solidFill>
                <a:latin typeface="Century Gothic" panose="020B0502020202020204" pitchFamily="34" charset="0"/>
              </a:rPr>
              <a:t>A group of wool carders known as </a:t>
            </a:r>
            <a:r>
              <a:rPr lang="it-IT" altLang="it-IT" sz="2400" b="1">
                <a:solidFill>
                  <a:srgbClr val="FF0000"/>
                </a:solidFill>
                <a:latin typeface="Century Gothic" panose="020B0502020202020204" pitchFamily="34" charset="0"/>
              </a:rPr>
              <a:t>CIOMPI.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xmlns="" id="{B19DAA97-443E-4289-911B-DD89D944A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842963"/>
            <a:ext cx="37830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CA0FB56-4F2F-4CB4-9DDD-F900FBC9C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515938"/>
            <a:ext cx="31686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The Ciompi and other workers 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did not belong to any guilds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did not have political representation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 had to pay heavy taxes.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93FBF92B-7593-40F0-874A-E3F20C69A7B6}"/>
              </a:ext>
            </a:extLst>
          </p:cNvPr>
          <p:cNvCxnSpPr/>
          <p:nvPr/>
        </p:nvCxnSpPr>
        <p:spPr>
          <a:xfrm>
            <a:off x="1491802" y="2858039"/>
            <a:ext cx="1627580" cy="1243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BDA781B-1567-4127-913F-90280E761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4102100"/>
            <a:ext cx="29321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They occupied government buildings like </a:t>
            </a:r>
            <a:r>
              <a:rPr lang="it-IT" altLang="it-IT" sz="2000" b="1">
                <a:solidFill>
                  <a:srgbClr val="FF0000"/>
                </a:solidFill>
                <a:latin typeface="Century Gothic" panose="020B0502020202020204" pitchFamily="34" charset="0"/>
              </a:rPr>
              <a:t>the Priori Palace</a:t>
            </a:r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it-IT" altLang="it-IT" sz="2000" b="1">
                <a:latin typeface="Century Gothic" panose="020B0502020202020204" pitchFamily="34" charset="0"/>
              </a:rPr>
              <a:t> </a:t>
            </a:r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and demanded:</a:t>
            </a:r>
          </a:p>
          <a:p>
            <a:pPr eaLnBrk="1" hangingPunct="1"/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- the right to establish </a:t>
            </a:r>
          </a:p>
          <a:p>
            <a:pPr eaLnBrk="1" hangingPunct="1"/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  guilds,</a:t>
            </a:r>
          </a:p>
          <a:p>
            <a:pPr eaLnBrk="1" hangingPunct="1"/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- fiscal equity.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B8004341-B715-44E6-B0F1-A9DA043B2607}"/>
              </a:ext>
            </a:extLst>
          </p:cNvPr>
          <p:cNvCxnSpPr/>
          <p:nvPr/>
        </p:nvCxnSpPr>
        <p:spPr>
          <a:xfrm flipV="1">
            <a:off x="6287294" y="3692071"/>
            <a:ext cx="0" cy="1214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EEDDA95-A272-46A2-BCDB-4EC2444DF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2263"/>
            <a:ext cx="25987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Then they  placed the wool carder </a:t>
            </a:r>
            <a:r>
              <a:rPr lang="it-IT" altLang="it-IT" sz="2000" b="1">
                <a:solidFill>
                  <a:srgbClr val="FF0000"/>
                </a:solidFill>
                <a:latin typeface="Century Gothic" panose="020B0502020202020204" pitchFamily="34" charset="0"/>
              </a:rPr>
              <a:t>Michele di Lando </a:t>
            </a:r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as Governor of the Republic.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C667A50B-CB85-4D00-9812-3192BAFD72D0}"/>
              </a:ext>
            </a:extLst>
          </p:cNvPr>
          <p:cNvCxnSpPr/>
          <p:nvPr/>
        </p:nvCxnSpPr>
        <p:spPr>
          <a:xfrm>
            <a:off x="7836862" y="2049384"/>
            <a:ext cx="1398721" cy="1020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D0EE1329-A496-4837-8469-0B8D69E23E28}"/>
              </a:ext>
            </a:extLst>
          </p:cNvPr>
          <p:cNvSpPr txBox="1"/>
          <p:nvPr/>
        </p:nvSpPr>
        <p:spPr>
          <a:xfrm>
            <a:off x="8164513" y="3100388"/>
            <a:ext cx="33750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The new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govenment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created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three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new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guilds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the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Dyers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’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Guild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the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Shirt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Makers</a:t>
            </a: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’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Guild</a:t>
            </a:r>
            <a:endParaRPr lang="it-IT" sz="2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chemeClr val="bg1"/>
                </a:solidFill>
                <a:latin typeface="+mn-lt"/>
                <a:cs typeface="+mn-cs"/>
              </a:rPr>
              <a:t> the Ciompi </a:t>
            </a:r>
            <a:r>
              <a:rPr lang="it-IT" sz="2000" b="1" dirty="0" err="1">
                <a:solidFill>
                  <a:schemeClr val="bg1"/>
                </a:solidFill>
                <a:latin typeface="+mn-lt"/>
                <a:cs typeface="+mn-cs"/>
              </a:rPr>
              <a:t>Guild</a:t>
            </a:r>
            <a:endParaRPr lang="it-IT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33257014-7F76-4927-B9DB-904CA7509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268288"/>
            <a:ext cx="2489200" cy="2801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5236AD7D-A342-4395-98D1-48738718F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63988"/>
            <a:ext cx="26797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E3FCAB8E-48BD-4B9E-8BF6-FC5B9ECAD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27650"/>
            <a:ext cx="3843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chemeClr val="bg1"/>
                </a:solidFill>
                <a:latin typeface="Century Gothic" panose="020B0502020202020204" pitchFamily="34" charset="0"/>
              </a:rPr>
              <a:t>Later the major and minor guilds  restored the old order and the Ciompi Guild was abolished.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xmlns="" id="{4F58DDB3-2F57-4A69-B3D3-D41BF5E9A94E}"/>
              </a:ext>
            </a:extLst>
          </p:cNvPr>
          <p:cNvCxnSpPr/>
          <p:nvPr/>
        </p:nvCxnSpPr>
        <p:spPr>
          <a:xfrm flipH="1">
            <a:off x="9003763" y="4751977"/>
            <a:ext cx="231820" cy="555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25" name="Immagine 9" descr="index.jpg">
            <a:extLst>
              <a:ext uri="{FF2B5EF4-FFF2-40B4-BE49-F238E27FC236}">
                <a16:creationId xmlns:a16="http://schemas.microsoft.com/office/drawing/2014/main" xmlns="" id="{EFC2137F-85E1-413E-8BE3-B24297D1C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79400"/>
            <a:ext cx="27432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xmlns="" id="{6DC0BB11-F547-497C-9595-AA5F84816CD8}"/>
              </a:ext>
            </a:extLst>
          </p:cNvPr>
          <p:cNvCxnSpPr/>
          <p:nvPr/>
        </p:nvCxnSpPr>
        <p:spPr>
          <a:xfrm>
            <a:off x="5640547" y="4910931"/>
            <a:ext cx="6569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7" grpId="0"/>
      <p:bldP spid="28" grpId="0"/>
    </p:bldLst>
  </p:timing>
</p:sld>
</file>

<file path=ppt/theme/theme1.xml><?xml version="1.0" encoding="utf-8"?>
<a:theme xmlns:a="http://schemas.openxmlformats.org/drawingml/2006/main" name="Sezione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1875</TotalTime>
  <Words>869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Algerian</vt:lpstr>
      <vt:lpstr>Arial</vt:lpstr>
      <vt:lpstr>Century Gothic</vt:lpstr>
      <vt:lpstr>Wingdings 3</vt:lpstr>
      <vt:lpstr>Sezione</vt:lpstr>
      <vt:lpstr>Democracy  in the Middle AgeS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 in the Middle Age</dc:title>
  <dc:creator>Utente Windows</dc:creator>
  <cp:lastModifiedBy>Rina Carfì</cp:lastModifiedBy>
  <cp:revision>219</cp:revision>
  <dcterms:created xsi:type="dcterms:W3CDTF">2018-04-27T10:16:01Z</dcterms:created>
  <dcterms:modified xsi:type="dcterms:W3CDTF">2019-02-27T17:37:18Z</dcterms:modified>
</cp:coreProperties>
</file>